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9" r:id="rId1"/>
  </p:sldMasterIdLst>
  <p:notesMasterIdLst>
    <p:notesMasterId r:id="rId20"/>
  </p:notesMasterIdLst>
  <p:handoutMasterIdLst>
    <p:handoutMasterId r:id="rId21"/>
  </p:handoutMasterIdLst>
  <p:sldIdLst>
    <p:sldId id="293" r:id="rId2"/>
    <p:sldId id="294" r:id="rId3"/>
    <p:sldId id="259" r:id="rId4"/>
    <p:sldId id="321" r:id="rId5"/>
    <p:sldId id="322" r:id="rId6"/>
    <p:sldId id="323" r:id="rId7"/>
    <p:sldId id="330" r:id="rId8"/>
    <p:sldId id="324" r:id="rId9"/>
    <p:sldId id="325" r:id="rId10"/>
    <p:sldId id="326" r:id="rId11"/>
    <p:sldId id="327" r:id="rId12"/>
    <p:sldId id="328" r:id="rId13"/>
    <p:sldId id="333" r:id="rId14"/>
    <p:sldId id="332" r:id="rId15"/>
    <p:sldId id="329" r:id="rId16"/>
    <p:sldId id="331" r:id="rId17"/>
    <p:sldId id="296" r:id="rId18"/>
    <p:sldId id="297" r:id="rId19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66B"/>
    <a:srgbClr val="D8453E"/>
    <a:srgbClr val="0F3A55"/>
    <a:srgbClr val="337BA9"/>
    <a:srgbClr val="EE6F10"/>
    <a:srgbClr val="7C2A3B"/>
    <a:srgbClr val="3F6603"/>
    <a:srgbClr val="F07E28"/>
    <a:srgbClr val="070805"/>
    <a:srgbClr val="F6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01" autoAdjust="0"/>
    <p:restoredTop sz="96928" autoAdjust="0"/>
  </p:normalViewPr>
  <p:slideViewPr>
    <p:cSldViewPr>
      <p:cViewPr>
        <p:scale>
          <a:sx n="136" d="100"/>
          <a:sy n="136" d="100"/>
        </p:scale>
        <p:origin x="103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17" d="100"/>
          <a:sy n="117" d="100"/>
        </p:scale>
        <p:origin x="4200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58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13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8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1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73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6F88-BB18-9FDC-C54A-C88E6D3D9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997DF-520B-CC9E-5512-A6DA5FA1A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60EE5-2FF0-5326-01D8-C3DA4870C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6820F-6A32-ED23-22B6-8F95A97C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0E270-6D01-B169-3683-ABA27FE0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30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69A8-8039-9D72-BFC5-54608285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E87BA-BF61-003B-1B06-E6EBAA9A8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1500C-F854-56EF-F923-59340270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80C21-701F-4AAC-5AF8-6B1C7759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2440F-48EA-A6B1-0DB3-62EB89E8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0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E77F69-BCF5-55A6-3711-2609BB616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A21C7-B352-F3DA-D13B-426A00EF7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142BF-8A67-90C6-2262-177EFBEF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042C-F008-28CF-CFCC-C6BF2ED1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9910-82BA-31A4-11D4-5200B566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453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0" y="836712"/>
            <a:ext cx="9144000" cy="13647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06266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3539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3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12776"/>
            <a:ext cx="8402525" cy="4953694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3587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12776"/>
            <a:ext cx="8402525" cy="4953694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6266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82096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8" y="2708919"/>
            <a:ext cx="5741195" cy="14401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06266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5640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E9DF-79F6-9A5F-7344-BFCE5339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E1FA-93E8-07AF-54F0-A7A583E39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28368-7EF7-4D9A-8D14-A8CB47E0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56EC1-727D-2BDE-B7A6-4149F9EF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4A5F1-6812-A998-705C-C923231E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68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5DBA-B899-887C-D975-37FBFA253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ED972-E53F-0336-5003-138A88849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27FCA-3F52-FEE6-B41E-416B746D3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5C76F-81DF-3FCB-433C-35BAC6229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534AE-CEB7-FF7A-32CE-028B6027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64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B738-6D22-BA1C-B11A-93BD666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6620D-133F-6C88-8AA2-8FC88FBDE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AB248-FE7E-5329-FBEC-3A14CDE8E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A7020-D82E-DC06-6815-C37980B4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A2014-87E7-F525-E18B-E4EC53B7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24535-21DD-35FF-FD6E-3E80F6BD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1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FD3D-F063-1151-24CF-0061DE86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70998-361F-BAAB-EB7E-1237C83C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34DF-E0C5-14D2-4C79-47CCE1728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52E1A-8566-2E9C-6082-D09E8CD14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B18AF-4DE6-41D0-7114-C03CF9AFF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DEB4F1-560F-5916-143C-2536EE5D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57C66-0C86-C9AA-D2F5-72AD5E05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94AC5-50E7-6AFD-D9B1-8444AB40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7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944F-C68D-0EED-860F-7EECAAE1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ADF88-C0A5-F2C1-BA16-218FFDF3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FFFF8-C555-DF4A-DA83-73D471AD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4738A-D520-7081-A7B0-DAE6B953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3F48A-A362-A09B-7A5E-846604FA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0824E-55F3-8656-19C6-3E26680C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F7054-56FA-72EA-2CC9-E3F5DEB0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04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258A-1E7E-F6D7-91C8-009E924C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58F2C-2FB5-F487-7B44-AED512475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AA376-EBCF-D249-61E5-3E36CE99B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E171E-D414-DEF1-F90F-1CE04D04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55E45-2574-69FE-430E-D23DAA2B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A9F8E-73E2-6C8A-C0E6-6D5BC505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04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C8B4-A1EE-359C-209F-D02DC62C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1B89DF-4869-C80E-C04A-BF8E19461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EE1D8-EFC4-E89C-5595-D5EADDEDC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B6192-874E-CAE2-203D-31D00C31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98F5C-C9A5-B198-74B6-12ECF10D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5CAC-D3A9-109D-25E3-2A947F73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64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E5918-007C-2273-599E-9BC63D44D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6FEF4-B942-1D91-ADD0-4757BD78A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EA236-3A9A-20CA-D5D9-8E49C78F4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2023. 3. 5.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899AD-A853-E96D-B0FC-DAA9BFD8D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846C1-2C57-9011-413A-BC2E88540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1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-4438" y="836712"/>
            <a:ext cx="9144000" cy="1364712"/>
          </a:xfrm>
        </p:spPr>
        <p:txBody>
          <a:bodyPr/>
          <a:lstStyle/>
          <a:p>
            <a:r>
              <a:rPr lang="en-US" altLang="ko-KR" dirty="0"/>
              <a:t>AIR-FARE </a:t>
            </a:r>
            <a:r>
              <a:rPr lang="en-US" altLang="ko-KR" b="1" dirty="0"/>
              <a:t>PREDICTION</a:t>
            </a:r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" fill="hold">
                          <p:stCondLst>
                            <p:cond delay="0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0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8264 -0.00509 L 8.33333E-7 -0.00509 " pathEditMode="relative" rAng="0" ptsTypes="AA" p14:bounceEnd="50000">
                                          <p:cBhvr>
                                            <p:cTn id="6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32" y="0"/>
                                        </p:animMotion>
                                      </p:childTnLst>
                                      <p:subTnLst>
                                        <p:animClr clrSpc="rgb" dir="cw">
                                          <p:cBhvr override="childStyle">
                                            <p:cTn dur="1" fill="hold" display="0" masterRel="nextClick" afterEffect="1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ppt_c</p:attrName>
                                            </p:attrNameLst>
                                          </p:cBhvr>
                                          <p:to>
                                            <a:schemeClr val="tx2"/>
                                          </p:to>
                                        </p:animClr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" fill="hold">
                          <p:stCondLst>
                            <p:cond delay="0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8264 -0.00509 L 8.33333E-7 -0.00509 " pathEditMode="relative" rAng="0" ptsTypes="AA">
                                          <p:cBhvr>
                                            <p:cTn id="6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32" y="0"/>
                                        </p:animMotion>
                                      </p:childTnLst>
                                      <p:subTnLst>
                                        <p:animClr clrSpc="rgb" dir="cw">
                                          <p:cBhvr override="childStyle">
                                            <p:cTn dur="1" fill="hold" display="0" masterRel="nextClick" afterEffect="1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ppt_c</p:attrName>
                                            </p:attrNameLst>
                                          </p:cBhvr>
                                          <p:to>
                                            <a:schemeClr val="tx2"/>
                                          </p:to>
                                        </p:animClr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 </a:t>
            </a:r>
            <a:r>
              <a:rPr lang="en-IN" sz="1800" b="0" i="0" u="none" strike="noStrike" dirty="0">
                <a:effectLst/>
                <a:latin typeface="Söhne"/>
              </a:rPr>
              <a:t>Which city has the highest number of flights ?</a:t>
            </a:r>
            <a:endParaRPr lang="ko-KR" altLang="en-US" sz="1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061CF-2E78-CE3D-F02F-E723EC8F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"/>
          <a:stretch/>
        </p:blipFill>
        <p:spPr>
          <a:xfrm>
            <a:off x="710598" y="1537345"/>
            <a:ext cx="7772400" cy="4704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999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sz="1800" dirty="0"/>
              <a:t>What is the Airline with the highest price ?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D3B10-D0A6-422B-04B6-0763CBB3FD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"/>
          <a:stretch/>
        </p:blipFill>
        <p:spPr>
          <a:xfrm>
            <a:off x="685800" y="1537345"/>
            <a:ext cx="7772400" cy="4704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41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sz="1800" dirty="0"/>
              <a:t>Which routes see the highest usage of jet airways ?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8174F-E218-45D1-4E1D-6AE5A017D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6"/>
          <a:stretch/>
        </p:blipFill>
        <p:spPr>
          <a:xfrm>
            <a:off x="685800" y="1524769"/>
            <a:ext cx="7772400" cy="4729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257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263597" y="3058417"/>
            <a:ext cx="261680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DASHBOARD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07504" y="3717032"/>
            <a:ext cx="9036496" cy="0"/>
          </a:xfrm>
          <a:prstGeom prst="line">
            <a:avLst/>
          </a:prstGeom>
          <a:ln>
            <a:solidFill>
              <a:schemeClr val="bg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1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9398F6-8F46-4FAA-FC2C-F2606EC9C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117"/>
            <a:ext cx="9144000" cy="5830275"/>
          </a:xfrm>
        </p:spPr>
      </p:pic>
    </p:spTree>
    <p:extLst>
      <p:ext uri="{BB962C8B-B14F-4D97-AF65-F5344CB8AC3E}">
        <p14:creationId xmlns:p14="http://schemas.microsoft.com/office/powerpoint/2010/main" val="249919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Model…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DF2424-C0FA-E4B3-CCEF-3109B913E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360040"/>
          </a:xfrm>
        </p:spPr>
        <p:txBody>
          <a:bodyPr>
            <a:normAutofit lnSpcReduction="10000"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2000" b="1" dirty="0"/>
              <a:t>Random-Forest Regressor.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BEC3595-C145-35FA-5542-6C858D271D56}"/>
              </a:ext>
            </a:extLst>
          </p:cNvPr>
          <p:cNvSpPr txBox="1">
            <a:spLocks/>
          </p:cNvSpPr>
          <p:nvPr/>
        </p:nvSpPr>
        <p:spPr>
          <a:xfrm>
            <a:off x="395536" y="2833946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Blip>
                <a:blip r:embed="rId3"/>
              </a:buBlip>
            </a:pPr>
            <a:r>
              <a:rPr lang="en-US" sz="2000" b="1" dirty="0"/>
              <a:t>Hyperparameter Optimization.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64F12-482F-A1CB-DF95-710F9B67C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1" y="1717052"/>
            <a:ext cx="5417764" cy="9713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C8FFDC-8300-DA5A-DF8F-DB4AEA4EE1DA}"/>
              </a:ext>
            </a:extLst>
          </p:cNvPr>
          <p:cNvSpPr txBox="1"/>
          <p:nvPr/>
        </p:nvSpPr>
        <p:spPr>
          <a:xfrm>
            <a:off x="683568" y="3193986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RandomizedSearch-CV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6D6271-E095-1632-273A-6072E7F64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88" y="3558030"/>
            <a:ext cx="5144244" cy="8989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5DEF85-BA3E-35A7-C2A0-555922545541}"/>
              </a:ext>
            </a:extLst>
          </p:cNvPr>
          <p:cNvSpPr txBox="1"/>
          <p:nvPr/>
        </p:nvSpPr>
        <p:spPr>
          <a:xfrm>
            <a:off x="683568" y="4561383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Best Parameter in RandomizedSearch-CV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625E0F-DEDF-0EAB-C7A5-868877ED2AA4}"/>
              </a:ext>
            </a:extLst>
          </p:cNvPr>
          <p:cNvSpPr txBox="1"/>
          <p:nvPr/>
        </p:nvSpPr>
        <p:spPr>
          <a:xfrm>
            <a:off x="971600" y="4869160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{'n_estimators': 1040, 'min_samples_split': 10, 'max_features': 'auto', 'max_depth': 13}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0E2F8-E123-D5CE-0240-0A9462D392CA}"/>
              </a:ext>
            </a:extLst>
          </p:cNvPr>
          <p:cNvSpPr txBox="1"/>
          <p:nvPr/>
        </p:nvSpPr>
        <p:spPr>
          <a:xfrm>
            <a:off x="683062" y="5257250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Prediction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5B181F-B80A-E048-1097-FEAF5F337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88" y="5565027"/>
            <a:ext cx="5501632" cy="10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13" grpId="0"/>
      <p:bldP spid="16" grpId="0"/>
      <p:bldP spid="17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..…</a:t>
            </a:r>
            <a:endParaRPr lang="ko-KR" alt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F1125A4-2557-76CE-DE4B-D2061DCD25F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5536" y="1412776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Blip>
                <a:blip r:embed="rId3"/>
              </a:buBlip>
            </a:pPr>
            <a:r>
              <a:rPr lang="en-US" sz="2000" b="1" dirty="0"/>
              <a:t>Dump Load ML Model.</a:t>
            </a:r>
          </a:p>
        </p:txBody>
      </p:sp>
    </p:spTree>
    <p:extLst>
      <p:ext uri="{BB962C8B-B14F-4D97-AF65-F5344CB8AC3E}">
        <p14:creationId xmlns:p14="http://schemas.microsoft.com/office/powerpoint/2010/main" val="14179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Web-site Overview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701402" y="2708919"/>
            <a:ext cx="5741195" cy="1440161"/>
          </a:xfrm>
        </p:spPr>
        <p:txBody>
          <a:bodyPr/>
          <a:lstStyle/>
          <a:p>
            <a:r>
              <a:rPr lang="en-US" altLang="ko-KR" b="1" spc="300" dirty="0"/>
              <a:t>THANK YOU</a:t>
            </a:r>
            <a:endParaRPr lang="ko-KR" altLang="en-US" b="1" spc="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095654" y="3255367"/>
            <a:ext cx="26168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MEMBERS</a:t>
            </a: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6660232" y="3751497"/>
            <a:ext cx="2321537" cy="163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Anurag Gupta</a:t>
            </a:r>
          </a:p>
          <a:p>
            <a:pPr marL="180975" marR="0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Tarun Kumar</a:t>
            </a:r>
          </a:p>
          <a:p>
            <a:pPr marL="180975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Vishvander Sharma</a:t>
            </a:r>
          </a:p>
          <a:p>
            <a:pPr marL="180975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Vimal Kumar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5940152" y="3734264"/>
            <a:ext cx="3095625" cy="0"/>
          </a:xfrm>
          <a:prstGeom prst="line">
            <a:avLst/>
          </a:prstGeom>
          <a:ln>
            <a:solidFill>
              <a:schemeClr val="bg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 rot="20516623">
            <a:off x="-512035" y="2858336"/>
            <a:ext cx="29834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712221" y="2038748"/>
            <a:ext cx="3936479" cy="520774"/>
            <a:chOff x="4712221" y="2038747"/>
            <a:chExt cx="3936479" cy="520775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5177978" y="2038747"/>
              <a:ext cx="2952750" cy="307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Business Problem</a:t>
              </a:r>
              <a:endParaRPr lang="en-US" altLang="ko-KR" sz="1200" b="1" dirty="0">
                <a:solidFill>
                  <a:srgbClr val="337BA9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9" name="직선 연결선 58"/>
            <p:cNvCxnSpPr>
              <a:cxnSpLocks/>
            </p:cNvCxnSpPr>
            <p:nvPr/>
          </p:nvCxnSpPr>
          <p:spPr>
            <a:xfrm>
              <a:off x="5227859" y="2365723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4712221" y="2604580"/>
            <a:ext cx="3936479" cy="477054"/>
            <a:chOff x="4712221" y="2862660"/>
            <a:chExt cx="3936479" cy="520775"/>
          </a:xfrm>
        </p:grpSpPr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5177978" y="2862660"/>
              <a:ext cx="295275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Data Fetch &amp; </a:t>
              </a: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Why</a:t>
              </a:r>
              <a:r>
                <a:rPr lang="en-US" altLang="ko-KR" sz="12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 we take 2019 data</a:t>
              </a:r>
            </a:p>
          </p:txBody>
        </p:sp>
        <p:sp>
          <p:nvSpPr>
            <p:cNvPr id="39" name="TextBox 13"/>
            <p:cNvSpPr txBox="1">
              <a:spLocks noChangeArrowheads="1"/>
            </p:cNvSpPr>
            <p:nvPr/>
          </p:nvSpPr>
          <p:spPr bwMode="auto">
            <a:xfrm>
              <a:off x="4712221" y="290638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0" name="직선 연결선 59"/>
            <p:cNvCxnSpPr>
              <a:cxnSpLocks/>
            </p:cNvCxnSpPr>
            <p:nvPr/>
          </p:nvCxnSpPr>
          <p:spPr>
            <a:xfrm>
              <a:off x="5227859" y="3189636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733313" y="3144427"/>
            <a:ext cx="3936479" cy="520775"/>
            <a:chOff x="4712221" y="3686573"/>
            <a:chExt cx="3936479" cy="520775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5177978" y="368657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Problems we faced in dataset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4712221" y="373029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1" name="직선 연결선 60"/>
            <p:cNvCxnSpPr>
              <a:cxnSpLocks/>
            </p:cNvCxnSpPr>
            <p:nvPr/>
          </p:nvCxnSpPr>
          <p:spPr>
            <a:xfrm>
              <a:off x="5227859" y="4013549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4733313" y="3709380"/>
            <a:ext cx="3936479" cy="520775"/>
            <a:chOff x="4712221" y="4510486"/>
            <a:chExt cx="3936479" cy="520775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5177978" y="451048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Analysis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4712221" y="4554207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2" name="직선 연결선 61"/>
            <p:cNvCxnSpPr>
              <a:cxnSpLocks/>
            </p:cNvCxnSpPr>
            <p:nvPr/>
          </p:nvCxnSpPr>
          <p:spPr>
            <a:xfrm>
              <a:off x="5227859" y="4837462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712221" y="4266997"/>
            <a:ext cx="3936479" cy="520775"/>
            <a:chOff x="4712221" y="5334397"/>
            <a:chExt cx="3936479" cy="520775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177978" y="5334397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Model &amp; Deployment</a:t>
              </a: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712221" y="537811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3" name="직선 연결선 62"/>
            <p:cNvCxnSpPr>
              <a:cxnSpLocks/>
            </p:cNvCxnSpPr>
            <p:nvPr/>
          </p:nvCxnSpPr>
          <p:spPr>
            <a:xfrm>
              <a:off x="5227859" y="5661373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Business Problem…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2852936"/>
            <a:ext cx="8402525" cy="1800200"/>
          </a:xfrm>
        </p:spPr>
        <p:txBody>
          <a:bodyPr>
            <a:normAutofit/>
          </a:bodyPr>
          <a:lstStyle/>
          <a:p>
            <a:pPr>
              <a:buSzPct val="110000"/>
              <a:buBlip>
                <a:blip r:embed="rId2"/>
              </a:buBlip>
            </a:pPr>
            <a:r>
              <a:rPr lang="en-US" altLang="ko-KR" sz="2000" dirty="0"/>
              <a:t> For a traveller it is important to know the fare value of a trip, and as prices of   flight ticket varies abruptly and it becomes hectic for a user to check different websites, use different deals. A flight fare prediction model will help inform the travellers with the optimal time to buy their flight tickets and understand trends in the airline industry.</a:t>
            </a:r>
          </a:p>
          <a:p>
            <a:pPr>
              <a:buSzPct val="110000"/>
              <a:buBlip>
                <a:blip r:embed="rId2"/>
              </a:buBlip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repeatCount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02 0.0081 L -0.02726 0.0081 " pathEditMode="fixed" rAng="0" ptsTypes="AA">
                                      <p:cBhvr>
                                        <p:cTn id="11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7" grpId="0" build="p"/>
      <p:bldP spid="37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 Fetch &amp; Why we take 2019 Data…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24740" y="1412776"/>
            <a:ext cx="8567740" cy="495369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DED20-E50A-7643-27F0-7E7932AB0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816" y="4509120"/>
            <a:ext cx="3312368" cy="2076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3B884F-6EDC-67BC-2A98-A9A41EB4BC5F}"/>
              </a:ext>
            </a:extLst>
          </p:cNvPr>
          <p:cNvSpPr txBox="1"/>
          <p:nvPr/>
        </p:nvSpPr>
        <p:spPr>
          <a:xfrm>
            <a:off x="395536" y="1340768"/>
            <a:ext cx="8381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1600" i="1" dirty="0">
                <a:latin typeface="+mj-lt"/>
              </a:rPr>
              <a:t>Statista.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8CE65-24BE-35FF-65ED-49AA5A92AD4D}"/>
              </a:ext>
            </a:extLst>
          </p:cNvPr>
          <p:cNvSpPr txBox="1"/>
          <p:nvPr/>
        </p:nvSpPr>
        <p:spPr>
          <a:xfrm>
            <a:off x="395536" y="3708321"/>
            <a:ext cx="8381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IN" sz="1600" i="1" dirty="0">
                <a:latin typeface="+mj-lt"/>
              </a:rPr>
              <a:t>We are using 2019 data as it represents the most recent period with stable data prior to the onset of the COVID-19 pandemic, for which there is no consistent data available afterwards</a:t>
            </a:r>
            <a:r>
              <a:rPr lang="en-IN" sz="1600" i="1" dirty="0"/>
              <a:t>.</a:t>
            </a:r>
            <a:endParaRPr lang="en-US" sz="1600" i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BA836-909F-8A7A-765E-43FC7F5258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684"/>
          <a:stretch/>
        </p:blipFill>
        <p:spPr>
          <a:xfrm>
            <a:off x="722410" y="1916832"/>
            <a:ext cx="7772400" cy="14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0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Problems we faced in the Dataset…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5" y="2265987"/>
            <a:ext cx="8402525" cy="360040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ko-KR" dirty="0"/>
              <a:t>   Date &amp; Time columns have an object datatype.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4D754-3F59-FB6C-1A74-CB7B4E2BA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2770043"/>
            <a:ext cx="2376264" cy="1778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390D7-7833-6904-740F-70803D54B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2776244"/>
            <a:ext cx="2047450" cy="1772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0EF758-4ACD-CFA1-A2A8-4837B9CC718C}"/>
              </a:ext>
            </a:extLst>
          </p:cNvPr>
          <p:cNvCxnSpPr>
            <a:cxnSpLocks/>
          </p:cNvCxnSpPr>
          <p:nvPr/>
        </p:nvCxnSpPr>
        <p:spPr>
          <a:xfrm>
            <a:off x="2843807" y="3612559"/>
            <a:ext cx="2309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046FE9-AC53-AAD3-87FD-B448852D46FC}"/>
              </a:ext>
            </a:extLst>
          </p:cNvPr>
          <p:cNvSpPr txBox="1"/>
          <p:nvPr/>
        </p:nvSpPr>
        <p:spPr>
          <a:xfrm>
            <a:off x="2843807" y="318051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to_datetime</a:t>
            </a:r>
          </a:p>
        </p:txBody>
      </p:sp>
      <p:sp>
        <p:nvSpPr>
          <p:cNvPr id="13" name="내용 개체 틀 36">
            <a:extLst>
              <a:ext uri="{FF2B5EF4-FFF2-40B4-BE49-F238E27FC236}">
                <a16:creationId xmlns:a16="http://schemas.microsoft.com/office/drawing/2014/main" id="{8710FD94-3AEB-4456-D56D-F7BB0116A868}"/>
              </a:ext>
            </a:extLst>
          </p:cNvPr>
          <p:cNvSpPr txBox="1">
            <a:spLocks/>
          </p:cNvSpPr>
          <p:nvPr/>
        </p:nvSpPr>
        <p:spPr>
          <a:xfrm>
            <a:off x="395535" y="1340768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Blip>
                <a:blip r:embed="rId2"/>
              </a:buBlip>
            </a:pPr>
            <a:r>
              <a:rPr lang="en-US" altLang="ko-KR" dirty="0"/>
              <a:t>Null Values Treatment.</a:t>
            </a:r>
          </a:p>
        </p:txBody>
      </p:sp>
      <p:sp>
        <p:nvSpPr>
          <p:cNvPr id="14" name="내용 개체 틀 36">
            <a:extLst>
              <a:ext uri="{FF2B5EF4-FFF2-40B4-BE49-F238E27FC236}">
                <a16:creationId xmlns:a16="http://schemas.microsoft.com/office/drawing/2014/main" id="{1E69D984-08FD-0517-CB2F-1A670F48D7E8}"/>
              </a:ext>
            </a:extLst>
          </p:cNvPr>
          <p:cNvSpPr txBox="1">
            <a:spLocks/>
          </p:cNvSpPr>
          <p:nvPr/>
        </p:nvSpPr>
        <p:spPr>
          <a:xfrm>
            <a:off x="370737" y="5410502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Blip>
                <a:blip r:embed="rId2"/>
              </a:buBlip>
            </a:pPr>
            <a:r>
              <a:rPr lang="en-US" altLang="ko-KR" dirty="0"/>
              <a:t>Outlier.</a:t>
            </a:r>
          </a:p>
          <a:p>
            <a:pPr marL="0" indent="0"/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49A8-BD03-0920-BC6F-66B955EC3BAA}"/>
              </a:ext>
            </a:extLst>
          </p:cNvPr>
          <p:cNvSpPr txBox="1"/>
          <p:nvPr/>
        </p:nvSpPr>
        <p:spPr>
          <a:xfrm>
            <a:off x="1347252" y="4644388"/>
            <a:ext cx="8640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Before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327C9-0461-7772-EB03-CE45D66694A9}"/>
              </a:ext>
            </a:extLst>
          </p:cNvPr>
          <p:cNvSpPr txBox="1"/>
          <p:nvPr/>
        </p:nvSpPr>
        <p:spPr>
          <a:xfrm>
            <a:off x="5976155" y="4642128"/>
            <a:ext cx="8640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After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4177D-5F8E-350D-B4C6-8102FCD630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3" b="23834"/>
          <a:stretch/>
        </p:blipFill>
        <p:spPr>
          <a:xfrm>
            <a:off x="683568" y="5770542"/>
            <a:ext cx="6840760" cy="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  <p:bldP spid="12" grpId="0"/>
      <p:bldP spid="13" grpId="0"/>
      <p:bldP spid="14" grpId="0"/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….…</a:t>
            </a:r>
            <a:endParaRPr lang="ko-KR" altLang="en-US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FC78969F-C5B3-726F-9475-861268190DD0}"/>
              </a:ext>
            </a:extLst>
          </p:cNvPr>
          <p:cNvSpPr txBox="1">
            <a:spLocks/>
          </p:cNvSpPr>
          <p:nvPr/>
        </p:nvSpPr>
        <p:spPr>
          <a:xfrm>
            <a:off x="370735" y="1340768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Blip>
                <a:blip r:embed="rId2"/>
              </a:buBlip>
            </a:pPr>
            <a:r>
              <a:rPr lang="en-US" altLang="ko-KR" dirty="0"/>
              <a:t>Encoding Techniques.</a:t>
            </a:r>
          </a:p>
          <a:p>
            <a:pPr marL="0" indent="0"/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C0E00-08E1-4703-1A8A-FBC3C8FCDE49}"/>
              </a:ext>
            </a:extLst>
          </p:cNvPr>
          <p:cNvSpPr txBox="1"/>
          <p:nvPr/>
        </p:nvSpPr>
        <p:spPr>
          <a:xfrm>
            <a:off x="700250" y="1711841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+mj-lt"/>
              </a:rPr>
              <a:t>One-Hot Encoder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614F58-E250-779D-FF9B-480CE0D78239}"/>
              </a:ext>
            </a:extLst>
          </p:cNvPr>
          <p:cNvSpPr txBox="1"/>
          <p:nvPr/>
        </p:nvSpPr>
        <p:spPr>
          <a:xfrm>
            <a:off x="705675" y="2381338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+mj-lt"/>
              </a:rPr>
              <a:t>Label Encoder</a:t>
            </a:r>
          </a:p>
        </p:txBody>
      </p:sp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11CEE5AB-8C07-0E56-E974-2954092AC631}"/>
              </a:ext>
            </a:extLst>
          </p:cNvPr>
          <p:cNvSpPr txBox="1">
            <a:spLocks/>
          </p:cNvSpPr>
          <p:nvPr/>
        </p:nvSpPr>
        <p:spPr>
          <a:xfrm>
            <a:off x="370734" y="3366108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Blip>
                <a:blip r:embed="rId2"/>
              </a:buBlip>
            </a:pPr>
            <a:r>
              <a:rPr lang="en-US" altLang="ko-KR" dirty="0"/>
              <a:t>Performing Feature Selection.</a:t>
            </a:r>
          </a:p>
          <a:p>
            <a:pPr marL="0" indent="0"/>
            <a:endParaRPr lang="en-US" altLang="ko-KR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9599190-58D5-3178-B5EF-D20F7B84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7" b="16885"/>
          <a:stretch/>
        </p:blipFill>
        <p:spPr>
          <a:xfrm>
            <a:off x="895333" y="2018754"/>
            <a:ext cx="5116827" cy="315495"/>
          </a:xfr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694A5F-1E6B-CEF8-1206-77B6A7A94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3" y="2671365"/>
            <a:ext cx="3600400" cy="3036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5F9CF5-7AC5-637F-6A18-C64A084A1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3" y="2973025"/>
            <a:ext cx="4549525" cy="2335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8B3DB7-6E0C-487A-2220-7F4554B76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789040"/>
            <a:ext cx="1333500" cy="2900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634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263597" y="3058417"/>
            <a:ext cx="261680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ANALYSIS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07504" y="3717032"/>
            <a:ext cx="9036496" cy="0"/>
          </a:xfrm>
          <a:prstGeom prst="line">
            <a:avLst/>
          </a:prstGeom>
          <a:ln>
            <a:solidFill>
              <a:schemeClr val="bg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89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b="0" i="0" u="none" strike="noStrike" dirty="0">
                <a:effectLst/>
                <a:latin typeface="Söhne"/>
              </a:rPr>
              <a:t>When is the major time slot for most flight departures ?</a:t>
            </a:r>
            <a:endParaRPr lang="ko-KR" altLang="en-US" sz="1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5472A-00DE-1B0B-30CE-BA9D06941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9"/>
          <a:stretch/>
        </p:blipFill>
        <p:spPr>
          <a:xfrm>
            <a:off x="685800" y="1525327"/>
            <a:ext cx="7772400" cy="4728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131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16476</TotalTime>
  <Words>299</Words>
  <Application>Microsoft Macintosh PowerPoint</Application>
  <PresentationFormat>On-screen Show (4:3)</PresentationFormat>
  <Paragraphs>62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Söhne</vt:lpstr>
      <vt:lpstr>굴림체</vt:lpstr>
      <vt:lpstr>Calibri</vt:lpstr>
      <vt:lpstr>맑은 고딕</vt:lpstr>
      <vt:lpstr>Calibri Light</vt:lpstr>
      <vt:lpstr>Arial</vt:lpstr>
      <vt:lpstr>Office Theme 2013 - 2022</vt:lpstr>
      <vt:lpstr>AIR-FARE PREDICTION</vt:lpstr>
      <vt:lpstr>PowerPoint Presentation</vt:lpstr>
      <vt:lpstr>PowerPoint Presentation</vt:lpstr>
      <vt:lpstr>Business Problem…</vt:lpstr>
      <vt:lpstr>Data Fetch &amp; Why we take 2019 Data…</vt:lpstr>
      <vt:lpstr>Problems we faced in the Dataset…</vt:lpstr>
      <vt:lpstr>….…</vt:lpstr>
      <vt:lpstr>PowerPoint Presentation</vt:lpstr>
      <vt:lpstr>When is the major time slot for most flight departures ?</vt:lpstr>
      <vt:lpstr> Which city has the highest number of flights ?</vt:lpstr>
      <vt:lpstr> What is the Airline with the highest price ?</vt:lpstr>
      <vt:lpstr> Which routes see the highest usage of jet airways ?</vt:lpstr>
      <vt:lpstr>PowerPoint Presentation</vt:lpstr>
      <vt:lpstr>PowerPoint Presentation</vt:lpstr>
      <vt:lpstr> Model…</vt:lpstr>
      <vt:lpstr>..…</vt:lpstr>
      <vt:lpstr>Web-site Overview</vt:lpstr>
      <vt:lpstr>THANK YOU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anurag gupta</cp:lastModifiedBy>
  <cp:revision>6</cp:revision>
  <dcterms:created xsi:type="dcterms:W3CDTF">2010-02-01T08:03:16Z</dcterms:created>
  <dcterms:modified xsi:type="dcterms:W3CDTF">2023-03-06T23:44:45Z</dcterms:modified>
  <cp:category>www.slidemembers.com</cp:category>
  <cp:version>YESFORM Co.,Ltd.</cp:version>
</cp:coreProperties>
</file>